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7023100" cy="93091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91">
          <p15:clr>
            <a:srgbClr val="A4A3A4"/>
          </p15:clr>
        </p15:guide>
        <p15:guide id="2" orient="horz" pos="2990">
          <p15:clr>
            <a:srgbClr val="A4A3A4"/>
          </p15:clr>
        </p15:guide>
        <p15:guide id="3" orient="horz" pos="899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orient="horz" pos="684">
          <p15:clr>
            <a:srgbClr val="A4A3A4"/>
          </p15:clr>
        </p15:guide>
        <p15:guide id="6" pos="5549">
          <p15:clr>
            <a:srgbClr val="A4A3A4"/>
          </p15:clr>
        </p15:guide>
        <p15:guide id="7" pos="2882">
          <p15:clr>
            <a:srgbClr val="A4A3A4"/>
          </p15:clr>
        </p15:guide>
        <p15:guide id="8" pos="202">
          <p15:clr>
            <a:srgbClr val="A4A3A4"/>
          </p15:clr>
        </p15:guide>
        <p15:guide id="9" pos="4219">
          <p15:clr>
            <a:srgbClr val="A4A3A4"/>
          </p15:clr>
        </p15:guide>
        <p15:guide id="10" pos="3104">
          <p15:clr>
            <a:srgbClr val="A4A3A4"/>
          </p15:clr>
        </p15:guide>
        <p15:guide id="11" pos="2682">
          <p15:clr>
            <a:srgbClr val="A4A3A4"/>
          </p15:clr>
        </p15:guide>
        <p15:guide id="12" pos="992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g54MkprHzCWHnQ1QrvRo4MlAIv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91" orient="horz"/>
        <p:guide pos="2990" orient="horz"/>
        <p:guide pos="899" orient="horz"/>
        <p:guide pos="368" orient="horz"/>
        <p:guide pos="684" orient="horz"/>
        <p:guide pos="5549"/>
        <p:guide pos="2882"/>
        <p:guide pos="202"/>
        <p:guide pos="4219"/>
        <p:guide pos="3104"/>
        <p:guide pos="2682"/>
        <p:guide pos="99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8132" y="0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9575" y="698500"/>
            <a:ext cx="62039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42029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/>
          <p:nvPr>
            <p:ph idx="2" type="sldImg"/>
          </p:nvPr>
        </p:nvSpPr>
        <p:spPr>
          <a:xfrm>
            <a:off x="409575" y="698500"/>
            <a:ext cx="62039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:notes"/>
          <p:cNvSpPr txBox="1"/>
          <p:nvPr>
            <p:ph idx="1" type="body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:notes"/>
          <p:cNvSpPr txBox="1"/>
          <p:nvPr>
            <p:ph idx="12" type="sldNum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2816b15ed_0_32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2816b15ed_0_32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22816b15ed_0_32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2816b15ed_0_38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2816b15ed_0_38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22816b15ed_0_38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2816b15ed_0_44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2816b15ed_0_44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22816b15ed_0_44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2816b15ed_0_384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2816b15ed_0_384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22816b15ed_0_384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281785961_1_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281785961_1_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2281785961_1_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:notes"/>
          <p:cNvSpPr/>
          <p:nvPr>
            <p:ph idx="2" type="sldImg"/>
          </p:nvPr>
        </p:nvSpPr>
        <p:spPr>
          <a:xfrm>
            <a:off x="409575" y="698500"/>
            <a:ext cx="62039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1:notes"/>
          <p:cNvSpPr txBox="1"/>
          <p:nvPr>
            <p:ph idx="1" type="body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:notes"/>
          <p:cNvSpPr txBox="1"/>
          <p:nvPr>
            <p:ph idx="12" type="sldNum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2816b15ed_0_393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22816b15ed_0_393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22816b15ed_0_393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/>
          <p:nvPr>
            <p:ph idx="2" type="sldImg"/>
          </p:nvPr>
        </p:nvSpPr>
        <p:spPr>
          <a:xfrm>
            <a:off x="409575" y="698500"/>
            <a:ext cx="6203950" cy="34909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:notes"/>
          <p:cNvSpPr txBox="1"/>
          <p:nvPr>
            <p:ph idx="12" type="sldNum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2816b15ed_0_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122816b15ed_0_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22816b15ed_0_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281785961_0_0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281785961_0_0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12281785961_0_0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2816b15ed_0_15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2816b15ed_0_15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22816b15ed_0_15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281785961_0_28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281785961_0_28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12281785961_0_28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281785961_0_38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281785961_0_38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2281785961_0_38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2816b15ed_0_5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22816b15ed_0_5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22816b15ed_0_5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2816b15ed_0_23:notes"/>
          <p:cNvSpPr/>
          <p:nvPr>
            <p:ph idx="2" type="sldImg"/>
          </p:nvPr>
        </p:nvSpPr>
        <p:spPr>
          <a:xfrm>
            <a:off x="409575" y="698500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2816b15ed_0_23:notes"/>
          <p:cNvSpPr txBox="1"/>
          <p:nvPr>
            <p:ph idx="1" type="body"/>
          </p:nvPr>
        </p:nvSpPr>
        <p:spPr>
          <a:xfrm>
            <a:off x="702310" y="4421823"/>
            <a:ext cx="5618400" cy="4189200"/>
          </a:xfrm>
          <a:prstGeom prst="rect">
            <a:avLst/>
          </a:prstGeom>
        </p:spPr>
        <p:txBody>
          <a:bodyPr anchorCtr="0" anchor="t" bIns="46650" lIns="93300" spcFirstLastPara="1" rIns="93300" wrap="square" tIns="46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22816b15ed_0_23:notes"/>
          <p:cNvSpPr txBox="1"/>
          <p:nvPr>
            <p:ph idx="12" type="sldNum"/>
          </p:nvPr>
        </p:nvSpPr>
        <p:spPr>
          <a:xfrm>
            <a:off x="3978132" y="8842029"/>
            <a:ext cx="3043200" cy="465600"/>
          </a:xfrm>
          <a:prstGeom prst="rect">
            <a:avLst/>
          </a:prstGeom>
        </p:spPr>
        <p:txBody>
          <a:bodyPr anchorCtr="0" anchor="b" bIns="46650" lIns="93300" spcFirstLastPara="1" rIns="93300" wrap="square" tIns="46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3"/>
          <p:cNvSpPr/>
          <p:nvPr/>
        </p:nvSpPr>
        <p:spPr>
          <a:xfrm>
            <a:off x="0" y="2371988"/>
            <a:ext cx="9144000" cy="2782206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3"/>
          <p:cNvSpPr txBox="1"/>
          <p:nvPr>
            <p:ph type="ctrTitle"/>
          </p:nvPr>
        </p:nvSpPr>
        <p:spPr>
          <a:xfrm>
            <a:off x="216322" y="2662273"/>
            <a:ext cx="8315851" cy="54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241489" y="4384549"/>
            <a:ext cx="8315851" cy="457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" name="Google Shape;14;p13"/>
          <p:cNvCxnSpPr/>
          <p:nvPr/>
        </p:nvCxnSpPr>
        <p:spPr>
          <a:xfrm>
            <a:off x="3175" y="233341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001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gardel2\Desktop\Brand Approval Reference\Rensselaer Logo Layered Files\RF0010-01 Rensselaer Large Logo\CMYK\PNGs\RF0010-01 Rensselaer Large Logo-with Tagline CMYK-TwoColor.png" id="15" name="Google Shape;1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0675" y="584200"/>
            <a:ext cx="3665627" cy="8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0" y="1"/>
            <a:ext cx="9144000" cy="4779168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/>
          <p:nvPr>
            <p:ph type="ctrTitle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22"/>
          <p:cNvSpPr/>
          <p:nvPr/>
        </p:nvSpPr>
        <p:spPr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4/24/2022</a:t>
            </a:r>
            <a:endParaRPr sz="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2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88" name="Google Shape;8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2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ctrTitle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Google Shape;92;p23"/>
          <p:cNvSpPr/>
          <p:nvPr/>
        </p:nvSpPr>
        <p:spPr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3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4/24/2022</a:t>
            </a:r>
            <a:endParaRPr sz="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3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95" name="Google Shape;9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3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/>
          <p:nvPr/>
        </p:nvSpPr>
        <p:spPr>
          <a:xfrm>
            <a:off x="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24"/>
          <p:cNvPicPr preferRelativeResize="0"/>
          <p:nvPr/>
        </p:nvPicPr>
        <p:blipFill rotWithShape="1">
          <a:blip r:embed="rId2">
            <a:alphaModFix/>
          </a:blip>
          <a:srcRect b="4881" l="3331" r="3331" t="1876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gardel2\Desktop\Brand Approval Reference\Rensselaer Logo Layered Files\RF0010-01 Rensselaer Large Logo\RGB\PNGs\RF0010-01 Rensselaer Large Logo-with Tagline RGB-White.png" id="100" name="Google Shape;10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2970" y="1950706"/>
            <a:ext cx="5118055" cy="1242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/>
          <p:nvPr/>
        </p:nvSpPr>
        <p:spPr>
          <a:xfrm>
            <a:off x="1" y="0"/>
            <a:ext cx="9144001" cy="5143500"/>
          </a:xfrm>
          <a:prstGeom prst="rect">
            <a:avLst/>
          </a:prstGeom>
          <a:solidFill>
            <a:srgbClr val="D6001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-with Tagline RGB-White.png" id="103" name="Google Shape;10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12970" y="1950706"/>
            <a:ext cx="5118055" cy="1242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/Bullets">
  <p:cSld name="Content w/Bulle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/>
          <p:nvPr/>
        </p:nvSpPr>
        <p:spPr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4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4/24/2022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4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/>
          </a:p>
        </p:txBody>
      </p:sp>
      <p:sp>
        <p:nvSpPr>
          <p:cNvPr id="20" name="Google Shape;20;p14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4"/>
          <p:cNvSpPr txBox="1"/>
          <p:nvPr>
            <p:ph idx="1" type="body"/>
          </p:nvPr>
        </p:nvSpPr>
        <p:spPr>
          <a:xfrm>
            <a:off x="224416" y="202610"/>
            <a:ext cx="8324645" cy="394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9EA2A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EA2A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000"/>
              </a:spcBef>
              <a:spcAft>
                <a:spcPts val="0"/>
              </a:spcAft>
              <a:buClr>
                <a:srgbClr val="DB091C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B091C"/>
              </a:buClr>
              <a:buSzPts val="1400"/>
              <a:buFont typeface="Arial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2" name="Google Shape;22;p14"/>
          <p:cNvCxnSpPr/>
          <p:nvPr/>
        </p:nvCxnSpPr>
        <p:spPr>
          <a:xfrm>
            <a:off x="0" y="596897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001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gardel2\Desktop\Brand Approval Reference\Rensselaer Logo Layered Files\RF0010-01 Rensselaer Large Logo\RGB\PNGs\RF0010-01 Rensselaer Large Logo RGB-White.png" id="23" name="Google Shape;2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4"/>
          <p:cNvSpPr txBox="1"/>
          <p:nvPr>
            <p:ph idx="2" type="body"/>
          </p:nvPr>
        </p:nvSpPr>
        <p:spPr>
          <a:xfrm>
            <a:off x="224416" y="788979"/>
            <a:ext cx="625792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Arial"/>
              <a:buChar char="−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15"/>
          <p:cNvPicPr preferRelativeResize="0"/>
          <p:nvPr/>
        </p:nvPicPr>
        <p:blipFill rotWithShape="1">
          <a:blip r:embed="rId2">
            <a:alphaModFix/>
          </a:blip>
          <a:srcRect b="4881" l="3331" r="3331" t="1876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5"/>
          <p:cNvSpPr txBox="1"/>
          <p:nvPr>
            <p:ph type="ctrTitle"/>
          </p:nvPr>
        </p:nvSpPr>
        <p:spPr>
          <a:xfrm>
            <a:off x="0" y="954412"/>
            <a:ext cx="9144000" cy="54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15"/>
          <p:cNvSpPr txBox="1"/>
          <p:nvPr>
            <p:ph idx="1" type="subTitle"/>
          </p:nvPr>
        </p:nvSpPr>
        <p:spPr>
          <a:xfrm>
            <a:off x="0" y="2500263"/>
            <a:ext cx="91440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C:\Users\gardel2\Desktop\Brand Approval Reference\Rensselaer Logo Layered Files\RF0010-01 Rensselaer Large Logo\RGB\PNGs\RF0010-01 Rensselaer Large Logo-with Tagline RGB-White.png" id="30" name="Google Shape;3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4578" y="3913034"/>
            <a:ext cx="3434841" cy="833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hoto-1442406964439-e46ab8eff7c4.jpg" id="32" name="Google Shape;32;p16"/>
          <p:cNvPicPr preferRelativeResize="0"/>
          <p:nvPr/>
        </p:nvPicPr>
        <p:blipFill rotWithShape="1">
          <a:blip r:embed="rId2">
            <a:alphaModFix/>
          </a:blip>
          <a:srcRect b="0" l="11141" r="5309" t="14074"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6"/>
          <p:cNvSpPr txBox="1"/>
          <p:nvPr>
            <p:ph type="ctrTitle"/>
          </p:nvPr>
        </p:nvSpPr>
        <p:spPr>
          <a:xfrm>
            <a:off x="216322" y="2207832"/>
            <a:ext cx="8315851" cy="54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16"/>
          <p:cNvSpPr txBox="1"/>
          <p:nvPr>
            <p:ph idx="1" type="subTitle"/>
          </p:nvPr>
        </p:nvSpPr>
        <p:spPr>
          <a:xfrm>
            <a:off x="241489" y="3849351"/>
            <a:ext cx="8315851" cy="457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C:\Users\gardel2\Desktop\Brand Approval Reference\Rensselaer Logo Layered Files\RF0010-01 Rensselaer Large Logo\RGB\PNGs\RF0010-01 Rensselaer Large Logo RGB-White.png" id="35" name="Google Shape;3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675" y="4398000"/>
            <a:ext cx="2032107" cy="379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/>
          <p:nvPr>
            <p:ph idx="2" type="pic"/>
          </p:nvPr>
        </p:nvSpPr>
        <p:spPr>
          <a:xfrm>
            <a:off x="4572000" y="596898"/>
            <a:ext cx="4572000" cy="4138219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224416" y="202609"/>
            <a:ext cx="8324645" cy="394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9EA2A2"/>
              </a:buClr>
              <a:buSzPts val="1800"/>
              <a:buFont typeface="Arial"/>
              <a:buNone/>
              <a:defRPr b="0" sz="1800">
                <a:solidFill>
                  <a:srgbClr val="9EA2A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000"/>
              </a:spcBef>
              <a:spcAft>
                <a:spcPts val="0"/>
              </a:spcAft>
              <a:buClr>
                <a:srgbClr val="DB091C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5F60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B091C"/>
              </a:buClr>
              <a:buSzPts val="1400"/>
              <a:buFont typeface="Arial"/>
              <a:buChar char="−"/>
              <a:defRPr b="0" i="0" sz="1400" u="none" cap="none" strike="noStrike">
                <a:solidFill>
                  <a:srgbClr val="5F60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17"/>
          <p:cNvCxnSpPr/>
          <p:nvPr/>
        </p:nvCxnSpPr>
        <p:spPr>
          <a:xfrm>
            <a:off x="0" y="596897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001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17"/>
          <p:cNvSpPr/>
          <p:nvPr/>
        </p:nvSpPr>
        <p:spPr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7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4/24/2022</a:t>
            </a:r>
            <a:endParaRPr sz="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7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43" name="Google Shape;4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7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/>
          </a:p>
        </p:txBody>
      </p:sp>
      <p:sp>
        <p:nvSpPr>
          <p:cNvPr id="45" name="Google Shape;45;p17"/>
          <p:cNvSpPr txBox="1"/>
          <p:nvPr>
            <p:ph idx="3" type="body"/>
          </p:nvPr>
        </p:nvSpPr>
        <p:spPr>
          <a:xfrm>
            <a:off x="224416" y="781050"/>
            <a:ext cx="6257925" cy="2085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Arial"/>
              <a:buChar char="−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hoto">
  <p:cSld name="3_Phot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/>
          <p:nvPr>
            <p:ph idx="2" type="pic"/>
          </p:nvPr>
        </p:nvSpPr>
        <p:spPr>
          <a:xfrm>
            <a:off x="-1" y="596898"/>
            <a:ext cx="4572000" cy="4138219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8"/>
          <p:cNvSpPr txBox="1"/>
          <p:nvPr>
            <p:ph idx="1" type="body"/>
          </p:nvPr>
        </p:nvSpPr>
        <p:spPr>
          <a:xfrm>
            <a:off x="224416" y="202609"/>
            <a:ext cx="8324645" cy="394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9EA2A2"/>
              </a:buClr>
              <a:buSzPts val="1800"/>
              <a:buFont typeface="Arial"/>
              <a:buNone/>
              <a:defRPr b="0" sz="1800">
                <a:solidFill>
                  <a:srgbClr val="9EA2A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000"/>
              </a:spcBef>
              <a:spcAft>
                <a:spcPts val="0"/>
              </a:spcAft>
              <a:buClr>
                <a:srgbClr val="DB091C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5F60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B091C"/>
              </a:buClr>
              <a:buSzPts val="1400"/>
              <a:buFont typeface="Arial"/>
              <a:buChar char="−"/>
              <a:defRPr b="0" i="0" sz="1400" u="none" cap="none" strike="noStrike">
                <a:solidFill>
                  <a:srgbClr val="5F60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" name="Google Shape;49;p18"/>
          <p:cNvCxnSpPr/>
          <p:nvPr/>
        </p:nvCxnSpPr>
        <p:spPr>
          <a:xfrm>
            <a:off x="0" y="596897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001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18"/>
          <p:cNvSpPr/>
          <p:nvPr/>
        </p:nvSpPr>
        <p:spPr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8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4/24/2022</a:t>
            </a:r>
            <a:endParaRPr sz="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8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53" name="Google Shape;5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8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/>
          </a:p>
        </p:txBody>
      </p:sp>
      <p:sp>
        <p:nvSpPr>
          <p:cNvPr id="55" name="Google Shape;55;p18"/>
          <p:cNvSpPr txBox="1"/>
          <p:nvPr>
            <p:ph idx="3" type="body"/>
          </p:nvPr>
        </p:nvSpPr>
        <p:spPr>
          <a:xfrm>
            <a:off x="4815282" y="774693"/>
            <a:ext cx="4074718" cy="2091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Pts val="2400"/>
              <a:buFont typeface="Arial"/>
              <a:buChar char="−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hoto">
  <p:cSld name="2_Photo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/>
          <p:nvPr/>
        </p:nvSpPr>
        <p:spPr>
          <a:xfrm>
            <a:off x="-1" y="0"/>
            <a:ext cx="9144001" cy="4792905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9"/>
          <p:cNvSpPr txBox="1"/>
          <p:nvPr>
            <p:ph idx="1" type="body"/>
          </p:nvPr>
        </p:nvSpPr>
        <p:spPr>
          <a:xfrm>
            <a:off x="224416" y="202610"/>
            <a:ext cx="8324645" cy="394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9EA2A2"/>
              </a:buClr>
              <a:buSzPts val="1800"/>
              <a:buFont typeface="Arial"/>
              <a:buNone/>
              <a:defRPr b="0" sz="1800">
                <a:solidFill>
                  <a:srgbClr val="9EA2A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−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" name="Google Shape;59;p19"/>
          <p:cNvCxnSpPr/>
          <p:nvPr/>
        </p:nvCxnSpPr>
        <p:spPr>
          <a:xfrm>
            <a:off x="0" y="596897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19"/>
          <p:cNvSpPr/>
          <p:nvPr/>
        </p:nvSpPr>
        <p:spPr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9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4/24/2022</a:t>
            </a:r>
            <a:endParaRPr sz="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9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63" name="Google Shape;6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9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/>
          </a:p>
        </p:txBody>
      </p:sp>
      <p:sp>
        <p:nvSpPr>
          <p:cNvPr id="65" name="Google Shape;65;p19"/>
          <p:cNvSpPr txBox="1"/>
          <p:nvPr>
            <p:ph idx="2" type="body"/>
          </p:nvPr>
        </p:nvSpPr>
        <p:spPr>
          <a:xfrm>
            <a:off x="223838" y="767299"/>
            <a:ext cx="5113337" cy="1902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−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/>
          <p:nvPr>
            <p:ph idx="2" type="pic"/>
          </p:nvPr>
        </p:nvSpPr>
        <p:spPr>
          <a:xfrm>
            <a:off x="0" y="0"/>
            <a:ext cx="9144000" cy="4735116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/>
          <p:nvPr>
            <p:ph type="title"/>
          </p:nvPr>
        </p:nvSpPr>
        <p:spPr>
          <a:xfrm>
            <a:off x="220253" y="320612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20"/>
          <p:cNvSpPr/>
          <p:nvPr/>
        </p:nvSpPr>
        <p:spPr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0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4/24/2022</a:t>
            </a:r>
            <a:endParaRPr sz="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0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72" name="Google Shape;7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0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/>
          <p:nvPr/>
        </p:nvSpPr>
        <p:spPr>
          <a:xfrm>
            <a:off x="0" y="2371988"/>
            <a:ext cx="9144000" cy="2771512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6;p21"/>
          <p:cNvCxnSpPr/>
          <p:nvPr/>
        </p:nvCxnSpPr>
        <p:spPr>
          <a:xfrm>
            <a:off x="3175" y="233341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001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21"/>
          <p:cNvSpPr txBox="1"/>
          <p:nvPr/>
        </p:nvSpPr>
        <p:spPr>
          <a:xfrm>
            <a:off x="214255" y="562085"/>
            <a:ext cx="8315851" cy="724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rPr>
              <a:t>Divider Slide 1</a:t>
            </a:r>
            <a:br>
              <a:rPr b="1" lang="en-US" sz="4000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4000">
                <a:solidFill>
                  <a:srgbClr val="54585A"/>
                </a:solidFill>
                <a:latin typeface="Arial"/>
                <a:ea typeface="Arial"/>
                <a:cs typeface="Arial"/>
                <a:sym typeface="Arial"/>
              </a:rPr>
              <a:t>Two Lines Max</a:t>
            </a:r>
            <a:endParaRPr/>
          </a:p>
        </p:txBody>
      </p:sp>
      <p:sp>
        <p:nvSpPr>
          <p:cNvPr id="78" name="Google Shape;78;p21"/>
          <p:cNvSpPr txBox="1"/>
          <p:nvPr/>
        </p:nvSpPr>
        <p:spPr>
          <a:xfrm>
            <a:off x="6756400" y="4885922"/>
            <a:ext cx="2133600" cy="9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4/24/2022</a:t>
            </a:r>
            <a:endParaRPr sz="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1"/>
          <p:cNvSpPr txBox="1"/>
          <p:nvPr/>
        </p:nvSpPr>
        <p:spPr>
          <a:xfrm>
            <a:off x="6756400" y="4720987"/>
            <a:ext cx="2133600" cy="9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80" name="Google Shape;8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1"/>
          <p:cNvSpPr txBox="1"/>
          <p:nvPr/>
        </p:nvSpPr>
        <p:spPr>
          <a:xfrm>
            <a:off x="3124200" y="4885921"/>
            <a:ext cx="2895600" cy="54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g6kv9HqeYPwzt3xo7nxpF5OJrXhN9Upz/view" TargetMode="External"/><Relationship Id="rId4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hyperlink" Target="http://drive.google.com/file/d/1kmWgASDPXxpXvFEWcnKysElLaz9L3MDy/view" TargetMode="External"/><Relationship Id="rId5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/>
          <p:nvPr>
            <p:ph type="ctrTitle"/>
          </p:nvPr>
        </p:nvSpPr>
        <p:spPr>
          <a:xfrm>
            <a:off x="216322" y="2662273"/>
            <a:ext cx="8315851" cy="54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/>
              <a:t>CRC-3 Build</a:t>
            </a:r>
            <a:endParaRPr/>
          </a:p>
        </p:txBody>
      </p:sp>
      <p:sp>
        <p:nvSpPr>
          <p:cNvPr id="110" name="Google Shape;110;p1"/>
          <p:cNvSpPr txBox="1"/>
          <p:nvPr>
            <p:ph idx="1" type="subTitle"/>
          </p:nvPr>
        </p:nvSpPr>
        <p:spPr>
          <a:xfrm>
            <a:off x="241489" y="4384549"/>
            <a:ext cx="8315851" cy="457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lang="en-US"/>
              <a:t>Anton Kapitman, Jacob Charest, Trenton Squires|    04/27/2022</a:t>
            </a:r>
            <a:endParaRPr/>
          </a:p>
        </p:txBody>
      </p:sp>
      <p:pic>
        <p:nvPicPr>
          <p:cNvPr id="111" name="Google Shape;111;p1"/>
          <p:cNvPicPr preferRelativeResize="0"/>
          <p:nvPr/>
        </p:nvPicPr>
        <p:blipFill rotWithShape="1">
          <a:blip r:embed="rId3">
            <a:alphaModFix/>
          </a:blip>
          <a:srcRect b="14928" l="0" r="0" t="26226"/>
          <a:stretch/>
        </p:blipFill>
        <p:spPr>
          <a:xfrm>
            <a:off x="5939150" y="2589825"/>
            <a:ext cx="2869901" cy="225180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2816b15ed_0_32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 sz="2200"/>
              <a:t>Building the Wings</a:t>
            </a:r>
            <a:endParaRPr sz="2200"/>
          </a:p>
        </p:txBody>
      </p:sp>
      <p:sp>
        <p:nvSpPr>
          <p:cNvPr id="205" name="Google Shape;205;g122816b15ed_0_32"/>
          <p:cNvSpPr txBox="1"/>
          <p:nvPr>
            <p:ph idx="2" type="body"/>
          </p:nvPr>
        </p:nvSpPr>
        <p:spPr>
          <a:xfrm>
            <a:off x="224416" y="788979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Failed attempt from a vendor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Getting creative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L</a:t>
            </a:r>
            <a:r>
              <a:rPr lang="en-US" sz="1600"/>
              <a:t>aser cut foam board sections on a balsa wood core, wrapped in Monokote</a:t>
            </a:r>
            <a:endParaRPr sz="1600"/>
          </a:p>
        </p:txBody>
      </p:sp>
      <p:pic>
        <p:nvPicPr>
          <p:cNvPr id="206" name="Google Shape;206;g122816b15ed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50" y="2692850"/>
            <a:ext cx="6251970" cy="1631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g122816b15ed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0450" y="924600"/>
            <a:ext cx="2561901" cy="3399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2816b15ed_0_38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 sz="2200"/>
              <a:t>3D Printing</a:t>
            </a:r>
            <a:endParaRPr sz="2200"/>
          </a:p>
        </p:txBody>
      </p:sp>
      <p:pic>
        <p:nvPicPr>
          <p:cNvPr id="214" name="Google Shape;214;g122816b15ed_0_38"/>
          <p:cNvPicPr preferRelativeResize="0"/>
          <p:nvPr/>
        </p:nvPicPr>
        <p:blipFill rotWithShape="1">
          <a:blip r:embed="rId3">
            <a:alphaModFix/>
          </a:blip>
          <a:srcRect b="0" l="2724" r="2010" t="0"/>
          <a:stretch/>
        </p:blipFill>
        <p:spPr>
          <a:xfrm>
            <a:off x="3140475" y="654875"/>
            <a:ext cx="3419450" cy="18694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" name="Google Shape;215;g122816b15ed_0_38"/>
          <p:cNvPicPr preferRelativeResize="0"/>
          <p:nvPr/>
        </p:nvPicPr>
        <p:blipFill rotWithShape="1">
          <a:blip r:embed="rId4">
            <a:alphaModFix/>
          </a:blip>
          <a:srcRect b="0" l="2724" r="2010" t="4461"/>
          <a:stretch/>
        </p:blipFill>
        <p:spPr>
          <a:xfrm>
            <a:off x="3140475" y="2669650"/>
            <a:ext cx="3419451" cy="18694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6" name="Google Shape;216;g122816b15ed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6335" y="654875"/>
            <a:ext cx="2410540" cy="38842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" name="Google Shape;217;g122816b15ed_0_38"/>
          <p:cNvSpPr txBox="1"/>
          <p:nvPr>
            <p:ph idx="2" type="body"/>
          </p:nvPr>
        </p:nvSpPr>
        <p:spPr>
          <a:xfrm>
            <a:off x="224416" y="781054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Body and attaching </a:t>
            </a:r>
            <a:endParaRPr sz="18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/>
              <a:t>brackets</a:t>
            </a:r>
            <a:endParaRPr sz="1800"/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Testing Support </a:t>
            </a:r>
            <a:endParaRPr sz="18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/>
              <a:t>Structures</a:t>
            </a:r>
            <a:endParaRPr sz="1800"/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Printing and reprinting</a:t>
            </a:r>
            <a:endParaRPr sz="1800"/>
          </a:p>
          <a:p>
            <a:pPr indent="45720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/>
              <a:t>…and reprinting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2816b15ed_0_44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 sz="2200"/>
              <a:t>Additional Fabrication</a:t>
            </a:r>
            <a:endParaRPr sz="2200"/>
          </a:p>
        </p:txBody>
      </p:sp>
      <p:sp>
        <p:nvSpPr>
          <p:cNvPr id="224" name="Google Shape;224;g122816b15ed_0_44"/>
          <p:cNvSpPr txBox="1"/>
          <p:nvPr>
            <p:ph idx="2" type="body"/>
          </p:nvPr>
        </p:nvSpPr>
        <p:spPr>
          <a:xfrm>
            <a:off x="224416" y="788979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Laser Cut Support Boards</a:t>
            </a:r>
            <a:endParaRPr sz="18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Cutting Carbon Fiber Struts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Drilling out 3D printed brackets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Rough process, many broken parts</a:t>
            </a:r>
            <a:endParaRPr sz="1800"/>
          </a:p>
        </p:txBody>
      </p:sp>
      <p:pic>
        <p:nvPicPr>
          <p:cNvPr id="225" name="Google Shape;225;g122816b15ed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5975" y="1187525"/>
            <a:ext cx="3321600" cy="2003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2816b15ed_0_384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 sz="2200"/>
              <a:t>Problems</a:t>
            </a:r>
            <a:endParaRPr sz="2200"/>
          </a:p>
        </p:txBody>
      </p:sp>
      <p:pic>
        <p:nvPicPr>
          <p:cNvPr id="232" name="Google Shape;232;g122816b15ed_0_384" title="IMG_1048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900" y="2423630"/>
            <a:ext cx="3642974" cy="2049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22816b15ed_0_384"/>
          <p:cNvSpPr txBox="1"/>
          <p:nvPr>
            <p:ph idx="1" type="body"/>
          </p:nvPr>
        </p:nvSpPr>
        <p:spPr>
          <a:xfrm>
            <a:off x="111525" y="738824"/>
            <a:ext cx="7183200" cy="3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3D Printing</a:t>
            </a:r>
            <a:endParaRPr/>
          </a:p>
          <a:p>
            <a:pPr indent="-330200" lvl="2" marL="5715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−"/>
            </a:pPr>
            <a:r>
              <a:rPr lang="en-US"/>
              <a:t>Failed Prints</a:t>
            </a:r>
            <a:endParaRPr/>
          </a:p>
          <a:p>
            <a:pPr indent="-317500" lvl="2" marL="5715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−"/>
            </a:pPr>
            <a:r>
              <a:rPr lang="en-US"/>
              <a:t>Parts breaking easily</a:t>
            </a:r>
            <a:endParaRPr/>
          </a:p>
          <a:p>
            <a:pPr indent="-317500" lvl="2" marL="5715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−"/>
            </a:pPr>
            <a:r>
              <a:rPr lang="en-US"/>
              <a:t>Best layering = worst supports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Firmware</a:t>
            </a:r>
            <a:endParaRPr/>
          </a:p>
          <a:p>
            <a:pPr indent="-317500" lvl="2" marL="5715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−"/>
            </a:pPr>
            <a:r>
              <a:rPr lang="en-US">
                <a:solidFill>
                  <a:schemeClr val="dk1"/>
                </a:solidFill>
              </a:rPr>
              <a:t>Attempting to flash the ARL firmware onto the VOXL</a:t>
            </a:r>
            <a:endParaRPr>
              <a:solidFill>
                <a:schemeClr val="dk1"/>
              </a:solidFill>
            </a:endParaRPr>
          </a:p>
          <a:p>
            <a:pPr indent="-317500" lvl="2" marL="5715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</a:pPr>
            <a:r>
              <a:rPr lang="en-US">
                <a:solidFill>
                  <a:schemeClr val="dk1"/>
                </a:solidFill>
              </a:rPr>
              <a:t>Matching firmware and protocol versions between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transmitter and receiver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Build</a:t>
            </a:r>
            <a:endParaRPr>
              <a:solidFill>
                <a:schemeClr val="dk1"/>
              </a:solidFill>
            </a:endParaRPr>
          </a:p>
          <a:p>
            <a:pPr indent="-317500" lvl="2" marL="5715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−"/>
            </a:pPr>
            <a:r>
              <a:rPr lang="en-US">
                <a:solidFill>
                  <a:schemeClr val="dk1"/>
                </a:solidFill>
              </a:rPr>
              <a:t>Slow is smooth, smooth is fast</a:t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281785961_1_0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 sz="2200"/>
              <a:t>Current State</a:t>
            </a:r>
            <a:endParaRPr sz="2200"/>
          </a:p>
        </p:txBody>
      </p:sp>
      <p:pic>
        <p:nvPicPr>
          <p:cNvPr id="240" name="Google Shape;240;g1228178596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514" y="835275"/>
            <a:ext cx="2569260" cy="3425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" name="Google Shape;241;g12281785961_1_0" title="IMG_1057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35275"/>
            <a:ext cx="6090202" cy="3425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"/>
          <p:cNvSpPr txBox="1"/>
          <p:nvPr>
            <p:ph idx="1" type="body"/>
          </p:nvPr>
        </p:nvSpPr>
        <p:spPr>
          <a:xfrm>
            <a:off x="224416" y="202610"/>
            <a:ext cx="8324645" cy="394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A2A2"/>
              </a:buClr>
              <a:buSzPts val="1800"/>
              <a:buFont typeface="Arial"/>
              <a:buNone/>
            </a:pPr>
            <a:r>
              <a:rPr lang="en-US" sz="2200"/>
              <a:t>Future Work</a:t>
            </a:r>
            <a:endParaRPr sz="2200"/>
          </a:p>
        </p:txBody>
      </p:sp>
      <p:sp>
        <p:nvSpPr>
          <p:cNvPr id="248" name="Google Shape;248;p11"/>
          <p:cNvSpPr txBox="1"/>
          <p:nvPr>
            <p:ph idx="1" type="body"/>
          </p:nvPr>
        </p:nvSpPr>
        <p:spPr>
          <a:xfrm>
            <a:off x="111525" y="738824"/>
            <a:ext cx="7183200" cy="3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Flight</a:t>
            </a:r>
            <a:endParaRPr/>
          </a:p>
          <a:p>
            <a:pPr indent="-330200" lvl="2" marL="5715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−"/>
            </a:pPr>
            <a:r>
              <a:rPr lang="en-US"/>
              <a:t>Tuning parameters in QGC for more controlled hover flight</a:t>
            </a:r>
            <a:endParaRPr/>
          </a:p>
          <a:p>
            <a:pPr indent="-317500" lvl="2" marL="5715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−"/>
            </a:pPr>
            <a:r>
              <a:rPr lang="en-US"/>
              <a:t>Basic hovering maneuvers (pitching forward, rolling side to side, controlled landing)</a:t>
            </a:r>
            <a:endParaRPr/>
          </a:p>
          <a:p>
            <a:pPr indent="-317500" lvl="2" marL="5715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−"/>
            </a:pPr>
            <a:r>
              <a:rPr lang="en-US"/>
              <a:t>Transition to forward flight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Electronics</a:t>
            </a:r>
            <a:endParaRPr/>
          </a:p>
          <a:p>
            <a:pPr indent="-317500" lvl="2" marL="5715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−"/>
            </a:pPr>
            <a:r>
              <a:rPr lang="en-US">
                <a:solidFill>
                  <a:schemeClr val="dk1"/>
                </a:solidFill>
              </a:rPr>
              <a:t>Ease of use (on/off switch, electronics jack interface)</a:t>
            </a:r>
            <a:endParaRPr>
              <a:solidFill>
                <a:schemeClr val="dk1"/>
              </a:solidFill>
            </a:endParaRPr>
          </a:p>
          <a:p>
            <a:pPr indent="-317500" lvl="2" marL="5715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−"/>
            </a:pPr>
            <a:r>
              <a:rPr lang="en-US">
                <a:solidFill>
                  <a:schemeClr val="dk1"/>
                </a:solidFill>
              </a:rPr>
              <a:t>Component and cable management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Hardware</a:t>
            </a:r>
            <a:endParaRPr>
              <a:solidFill>
                <a:schemeClr val="dk1"/>
              </a:solidFill>
            </a:endParaRPr>
          </a:p>
          <a:p>
            <a:pPr indent="-317500" lvl="2" marL="5715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−"/>
            </a:pPr>
            <a:r>
              <a:rPr lang="en-US">
                <a:solidFill>
                  <a:schemeClr val="dk1"/>
                </a:solidFill>
              </a:rPr>
              <a:t>Print backups for everything</a:t>
            </a:r>
            <a:endParaRPr>
              <a:solidFill>
                <a:schemeClr val="dk1"/>
              </a:solidFill>
            </a:endParaRPr>
          </a:p>
          <a:p>
            <a:pPr indent="-317500" lvl="2" marL="5715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−"/>
            </a:pPr>
            <a:r>
              <a:rPr lang="en-US">
                <a:solidFill>
                  <a:schemeClr val="dk1"/>
                </a:solidFill>
              </a:rPr>
              <a:t>Purchase additional motors &amp; propellers</a:t>
            </a:r>
            <a:endParaRPr>
              <a:solidFill>
                <a:schemeClr val="dk1"/>
              </a:solidFill>
            </a:endParaRPr>
          </a:p>
          <a:p>
            <a:pPr indent="-317500" lvl="2" marL="5715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−"/>
            </a:pPr>
            <a:r>
              <a:rPr lang="en-US">
                <a:solidFill>
                  <a:schemeClr val="dk1"/>
                </a:solidFill>
              </a:rPr>
              <a:t>Attach the wings, fix the support boards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2816b15ed_0_393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255" name="Google Shape;255;g122816b15ed_0_393"/>
          <p:cNvSpPr txBox="1"/>
          <p:nvPr>
            <p:ph idx="2" type="body"/>
          </p:nvPr>
        </p:nvSpPr>
        <p:spPr>
          <a:xfrm>
            <a:off x="224416" y="788979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:)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"/>
          <p:cNvSpPr txBox="1"/>
          <p:nvPr>
            <p:ph idx="1" type="body"/>
          </p:nvPr>
        </p:nvSpPr>
        <p:spPr>
          <a:xfrm>
            <a:off x="224416" y="202610"/>
            <a:ext cx="8324645" cy="394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A2A2"/>
              </a:buClr>
              <a:buSzPts val="1800"/>
              <a:buFont typeface="Arial"/>
              <a:buNone/>
            </a:pPr>
            <a:r>
              <a:rPr lang="en-US" sz="2200"/>
              <a:t>Introduction to the QRBP CRC-3</a:t>
            </a:r>
            <a:endParaRPr sz="2200"/>
          </a:p>
        </p:txBody>
      </p:sp>
      <p:sp>
        <p:nvSpPr>
          <p:cNvPr id="118" name="Google Shape;118;p2"/>
          <p:cNvSpPr txBox="1"/>
          <p:nvPr>
            <p:ph idx="2" type="body"/>
          </p:nvPr>
        </p:nvSpPr>
        <p:spPr>
          <a:xfrm>
            <a:off x="224416" y="788979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QRBP (Quadrotor Biplane)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VTOL, Hover, and Fixed-Wing Forward Flight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CRC-3 (Common Research Configuration - 3lbs)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Army Research Lab Version</a:t>
            </a:r>
            <a:endParaRPr sz="1800"/>
          </a:p>
        </p:txBody>
      </p:sp>
      <p:pic>
        <p:nvPicPr>
          <p:cNvPr id="119" name="Google Shape;11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325" y="1704300"/>
            <a:ext cx="3792724" cy="2840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2816b15ed_0_0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A2A2"/>
              </a:buClr>
              <a:buSzPts val="1800"/>
              <a:buFont typeface="Arial"/>
              <a:buNone/>
            </a:pPr>
            <a:r>
              <a:rPr lang="en-US" sz="2200"/>
              <a:t>Motivation and Goals</a:t>
            </a:r>
            <a:endParaRPr sz="2200"/>
          </a:p>
        </p:txBody>
      </p:sp>
      <p:sp>
        <p:nvSpPr>
          <p:cNvPr id="126" name="Google Shape;126;g122816b15ed_0_0"/>
          <p:cNvSpPr txBox="1"/>
          <p:nvPr/>
        </p:nvSpPr>
        <p:spPr>
          <a:xfrm>
            <a:off x="619200" y="885750"/>
            <a:ext cx="7374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QRBP is an interesting concept, bringing rotary wings and fixed wings into one project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Benefits of QRBP: </a:t>
            </a:r>
            <a:r>
              <a:rPr lang="en-US" sz="1800"/>
              <a:t>minimal</a:t>
            </a:r>
            <a:r>
              <a:rPr lang="en-US" sz="1800"/>
              <a:t> landing and takeoff footprint, takes advantage of the best characteristics of fixed-wing and </a:t>
            </a:r>
            <a:r>
              <a:rPr lang="en-US" sz="1800"/>
              <a:t>rotorcraft</a:t>
            </a:r>
            <a:r>
              <a:rPr lang="en-US" sz="1800"/>
              <a:t>, more energy efficient and faster in forward flight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Goals: Build a fully functional CRC-3 QRBP for both flight modes controlled by a handheld  controller. This will aid the research of autonomous control of the drone, specifically combining the two flight modes and their transitions into one controller.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81785961_0_0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 sz="2200"/>
              <a:t>Electronics Concept</a:t>
            </a:r>
            <a:endParaRPr sz="2200"/>
          </a:p>
        </p:txBody>
      </p:sp>
      <p:sp>
        <p:nvSpPr>
          <p:cNvPr id="133" name="Google Shape;133;g12281785961_0_0"/>
          <p:cNvSpPr txBox="1"/>
          <p:nvPr>
            <p:ph idx="2" type="body"/>
          </p:nvPr>
        </p:nvSpPr>
        <p:spPr>
          <a:xfrm>
            <a:off x="3271200" y="2105925"/>
            <a:ext cx="2352300" cy="49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500"/>
              <a:t>VOXL FLIGHT</a:t>
            </a:r>
            <a:endParaRPr sz="2500"/>
          </a:p>
        </p:txBody>
      </p:sp>
      <p:sp>
        <p:nvSpPr>
          <p:cNvPr id="134" name="Google Shape;134;g12281785961_0_0"/>
          <p:cNvSpPr txBox="1"/>
          <p:nvPr>
            <p:ph idx="2" type="body"/>
          </p:nvPr>
        </p:nvSpPr>
        <p:spPr>
          <a:xfrm>
            <a:off x="6254925" y="1959225"/>
            <a:ext cx="2301000" cy="41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Power Distribution Board</a:t>
            </a:r>
            <a:endParaRPr sz="15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35" name="Google Shape;135;g12281785961_0_0"/>
          <p:cNvSpPr txBox="1"/>
          <p:nvPr>
            <p:ph idx="2" type="body"/>
          </p:nvPr>
        </p:nvSpPr>
        <p:spPr>
          <a:xfrm>
            <a:off x="6720825" y="1391046"/>
            <a:ext cx="1369200" cy="29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500"/>
              <a:t>3S Battery</a:t>
            </a:r>
            <a:endParaRPr sz="1500"/>
          </a:p>
        </p:txBody>
      </p:sp>
      <p:sp>
        <p:nvSpPr>
          <p:cNvPr id="136" name="Google Shape;136;g12281785961_0_0"/>
          <p:cNvSpPr txBox="1"/>
          <p:nvPr>
            <p:ph idx="2" type="body"/>
          </p:nvPr>
        </p:nvSpPr>
        <p:spPr>
          <a:xfrm>
            <a:off x="7405425" y="2931350"/>
            <a:ext cx="1318500" cy="83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500"/>
              <a:t>Electronic Speed Controllers</a:t>
            </a:r>
            <a:endParaRPr sz="15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137" name="Google Shape;137;g12281785961_0_0"/>
          <p:cNvCxnSpPr>
            <a:stCxn id="135" idx="2"/>
            <a:endCxn id="134" idx="0"/>
          </p:cNvCxnSpPr>
          <p:nvPr/>
        </p:nvCxnSpPr>
        <p:spPr>
          <a:xfrm>
            <a:off x="7405425" y="1682346"/>
            <a:ext cx="0" cy="27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g12281785961_0_0"/>
          <p:cNvCxnSpPr>
            <a:stCxn id="134" idx="2"/>
            <a:endCxn id="133" idx="3"/>
          </p:cNvCxnSpPr>
          <p:nvPr/>
        </p:nvCxnSpPr>
        <p:spPr>
          <a:xfrm rot="10800000">
            <a:off x="5623425" y="2353425"/>
            <a:ext cx="1782000" cy="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g12281785961_0_0"/>
          <p:cNvSpPr txBox="1"/>
          <p:nvPr>
            <p:ph idx="2" type="body"/>
          </p:nvPr>
        </p:nvSpPr>
        <p:spPr>
          <a:xfrm>
            <a:off x="6984375" y="4034500"/>
            <a:ext cx="842100" cy="30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500"/>
              <a:t>Motors</a:t>
            </a:r>
            <a:endParaRPr sz="15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40" name="Google Shape;140;g12281785961_0_0"/>
          <p:cNvSpPr txBox="1"/>
          <p:nvPr>
            <p:ph idx="2" type="body"/>
          </p:nvPr>
        </p:nvSpPr>
        <p:spPr>
          <a:xfrm>
            <a:off x="6075763" y="2931350"/>
            <a:ext cx="1151400" cy="80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500"/>
              <a:t>PWM Break Out Board</a:t>
            </a:r>
            <a:endParaRPr sz="1500"/>
          </a:p>
        </p:txBody>
      </p:sp>
      <p:sp>
        <p:nvSpPr>
          <p:cNvPr id="141" name="Google Shape;141;g12281785961_0_0"/>
          <p:cNvSpPr txBox="1"/>
          <p:nvPr>
            <p:ph idx="2" type="body"/>
          </p:nvPr>
        </p:nvSpPr>
        <p:spPr>
          <a:xfrm>
            <a:off x="3762748" y="3618700"/>
            <a:ext cx="1369200" cy="41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500"/>
              <a:t>External GPS</a:t>
            </a:r>
            <a:endParaRPr sz="15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42" name="Google Shape;142;g12281785961_0_0"/>
          <p:cNvSpPr txBox="1"/>
          <p:nvPr>
            <p:ph idx="2" type="body"/>
          </p:nvPr>
        </p:nvSpPr>
        <p:spPr>
          <a:xfrm>
            <a:off x="461750" y="2069625"/>
            <a:ext cx="1369200" cy="5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500"/>
              <a:t>Connection to QGC (USB)</a:t>
            </a:r>
            <a:endParaRPr sz="15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43" name="Google Shape;143;g12281785961_0_0"/>
          <p:cNvSpPr txBox="1"/>
          <p:nvPr>
            <p:ph idx="2" type="body"/>
          </p:nvPr>
        </p:nvSpPr>
        <p:spPr>
          <a:xfrm>
            <a:off x="341600" y="2748500"/>
            <a:ext cx="1746300" cy="55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500"/>
              <a:t>Connection to QGC (WiFi card)</a:t>
            </a:r>
            <a:endParaRPr sz="15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44" name="Google Shape;144;g12281785961_0_0"/>
          <p:cNvSpPr txBox="1"/>
          <p:nvPr>
            <p:ph idx="2" type="body"/>
          </p:nvPr>
        </p:nvSpPr>
        <p:spPr>
          <a:xfrm>
            <a:off x="679550" y="1477275"/>
            <a:ext cx="1151400" cy="61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500"/>
              <a:t>Remote Control</a:t>
            </a:r>
            <a:endParaRPr sz="15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45" name="Google Shape;145;g12281785961_0_0"/>
          <p:cNvSpPr txBox="1"/>
          <p:nvPr/>
        </p:nvSpPr>
        <p:spPr>
          <a:xfrm>
            <a:off x="389100" y="683038"/>
            <a:ext cx="191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0000"/>
                </a:solidFill>
              </a:rPr>
              <a:t>Communication to Drone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146" name="Google Shape;146;g12281785961_0_0"/>
          <p:cNvSpPr txBox="1"/>
          <p:nvPr/>
        </p:nvSpPr>
        <p:spPr>
          <a:xfrm>
            <a:off x="6720825" y="683050"/>
            <a:ext cx="1746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0000"/>
                </a:solidFill>
              </a:rPr>
              <a:t>Communication to Motors</a:t>
            </a:r>
            <a:endParaRPr sz="1700">
              <a:solidFill>
                <a:srgbClr val="FF0000"/>
              </a:solidFill>
            </a:endParaRPr>
          </a:p>
        </p:txBody>
      </p:sp>
      <p:cxnSp>
        <p:nvCxnSpPr>
          <p:cNvPr id="147" name="Google Shape;147;g12281785961_0_0"/>
          <p:cNvCxnSpPr>
            <a:stCxn id="140" idx="1"/>
            <a:endCxn id="133" idx="3"/>
          </p:cNvCxnSpPr>
          <p:nvPr/>
        </p:nvCxnSpPr>
        <p:spPr>
          <a:xfrm rot="10800000">
            <a:off x="5623363" y="2353400"/>
            <a:ext cx="452400" cy="981000"/>
          </a:xfrm>
          <a:prstGeom prst="bentConnector3">
            <a:avLst>
              <a:gd fmla="val 1003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g12281785961_0_0"/>
          <p:cNvCxnSpPr>
            <a:stCxn id="140" idx="2"/>
            <a:endCxn id="139" idx="1"/>
          </p:cNvCxnSpPr>
          <p:nvPr/>
        </p:nvCxnSpPr>
        <p:spPr>
          <a:xfrm flipH="1" rot="-5400000">
            <a:off x="6592213" y="3796700"/>
            <a:ext cx="451500" cy="333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g12281785961_0_0"/>
          <p:cNvCxnSpPr>
            <a:stCxn id="136" idx="2"/>
            <a:endCxn id="139" idx="3"/>
          </p:cNvCxnSpPr>
          <p:nvPr/>
        </p:nvCxnSpPr>
        <p:spPr>
          <a:xfrm rot="5400000">
            <a:off x="7735575" y="3859850"/>
            <a:ext cx="420000" cy="238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g12281785961_0_0"/>
          <p:cNvCxnSpPr>
            <a:stCxn id="134" idx="2"/>
            <a:endCxn id="136" idx="0"/>
          </p:cNvCxnSpPr>
          <p:nvPr/>
        </p:nvCxnSpPr>
        <p:spPr>
          <a:xfrm flipH="1" rot="-5400000">
            <a:off x="7457025" y="2323425"/>
            <a:ext cx="556200" cy="659400"/>
          </a:xfrm>
          <a:prstGeom prst="bentConnector3">
            <a:avLst>
              <a:gd fmla="val 58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51" name="Google Shape;151;g12281785961_0_0"/>
          <p:cNvCxnSpPr>
            <a:stCxn id="143" idx="3"/>
            <a:endCxn id="133" idx="1"/>
          </p:cNvCxnSpPr>
          <p:nvPr/>
        </p:nvCxnSpPr>
        <p:spPr>
          <a:xfrm flipH="1" rot="10800000">
            <a:off x="2087900" y="2353400"/>
            <a:ext cx="1183200" cy="673200"/>
          </a:xfrm>
          <a:prstGeom prst="bentConnector3">
            <a:avLst>
              <a:gd fmla="val 9947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g12281785961_0_0"/>
          <p:cNvCxnSpPr>
            <a:stCxn id="142" idx="3"/>
            <a:endCxn id="133" idx="1"/>
          </p:cNvCxnSpPr>
          <p:nvPr/>
        </p:nvCxnSpPr>
        <p:spPr>
          <a:xfrm>
            <a:off x="1830950" y="2353275"/>
            <a:ext cx="14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g12281785961_0_0"/>
          <p:cNvCxnSpPr>
            <a:stCxn id="144" idx="3"/>
            <a:endCxn id="133" idx="1"/>
          </p:cNvCxnSpPr>
          <p:nvPr/>
        </p:nvCxnSpPr>
        <p:spPr>
          <a:xfrm>
            <a:off x="1830950" y="1786125"/>
            <a:ext cx="1440300" cy="567300"/>
          </a:xfrm>
          <a:prstGeom prst="bentConnector3">
            <a:avLst>
              <a:gd fmla="val 9955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g12281785961_0_0"/>
          <p:cNvCxnSpPr>
            <a:stCxn id="141" idx="0"/>
            <a:endCxn id="133" idx="2"/>
          </p:cNvCxnSpPr>
          <p:nvPr/>
        </p:nvCxnSpPr>
        <p:spPr>
          <a:xfrm rot="10800000">
            <a:off x="4447348" y="2600500"/>
            <a:ext cx="0" cy="10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g12281785961_0_0"/>
          <p:cNvSpPr txBox="1"/>
          <p:nvPr/>
        </p:nvSpPr>
        <p:spPr>
          <a:xfrm>
            <a:off x="3676050" y="3905338"/>
            <a:ext cx="191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0000"/>
                </a:solidFill>
              </a:rPr>
              <a:t>Communication to Navigation</a:t>
            </a:r>
            <a:endParaRPr sz="17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2816b15ed_0_15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 sz="2200"/>
              <a:t>Electronic Component Selection</a:t>
            </a:r>
            <a:endParaRPr sz="2200"/>
          </a:p>
        </p:txBody>
      </p:sp>
      <p:sp>
        <p:nvSpPr>
          <p:cNvPr id="162" name="Google Shape;162;g122816b15ed_0_15"/>
          <p:cNvSpPr txBox="1"/>
          <p:nvPr>
            <p:ph idx="2" type="body"/>
          </p:nvPr>
        </p:nvSpPr>
        <p:spPr>
          <a:xfrm>
            <a:off x="224416" y="788979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300"/>
              <a:t>VOXL Flight</a:t>
            </a:r>
            <a:endParaRPr sz="2300"/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Open Source (ARL) PX4 Flight Core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VOXL - Qualcomm Snapdragon Companion Computer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Image sensors, time-synchronized IMU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I/O: WiFi, SPI, I2C, UART, GPIO</a:t>
            </a:r>
            <a:endParaRPr sz="1800"/>
          </a:p>
        </p:txBody>
      </p:sp>
      <p:pic>
        <p:nvPicPr>
          <p:cNvPr id="163" name="Google Shape;163;g122816b15e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350" y="1905925"/>
            <a:ext cx="4247599" cy="24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281785961_0_28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 sz="2200"/>
              <a:t>Circuitry</a:t>
            </a:r>
            <a:endParaRPr sz="2200"/>
          </a:p>
        </p:txBody>
      </p:sp>
      <p:pic>
        <p:nvPicPr>
          <p:cNvPr id="170" name="Google Shape;170;g12281785961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90100" y="1237637"/>
            <a:ext cx="3311250" cy="24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g12281785961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3225" y="689475"/>
            <a:ext cx="4355900" cy="35785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g12281785961_0_28"/>
          <p:cNvSpPr txBox="1"/>
          <p:nvPr/>
        </p:nvSpPr>
        <p:spPr>
          <a:xfrm>
            <a:off x="1110850" y="4075025"/>
            <a:ext cx="289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Starting point this semester for the electronics-QGC configuration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281785961_0_38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 sz="2200"/>
              <a:t>Control Station</a:t>
            </a:r>
            <a:endParaRPr sz="2200"/>
          </a:p>
        </p:txBody>
      </p:sp>
      <p:sp>
        <p:nvSpPr>
          <p:cNvPr id="179" name="Google Shape;179;g12281785961_0_38"/>
          <p:cNvSpPr txBox="1"/>
          <p:nvPr>
            <p:ph idx="2" type="body"/>
          </p:nvPr>
        </p:nvSpPr>
        <p:spPr>
          <a:xfrm>
            <a:off x="132954" y="683425"/>
            <a:ext cx="87399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300"/>
              <a:t>QGroundControl (QGC)</a:t>
            </a:r>
            <a:endParaRPr sz="2300"/>
          </a:p>
          <a:p>
            <a:pPr indent="-330200" lvl="0" marL="457200" rtl="0" algn="l">
              <a:spcBef>
                <a:spcPts val="64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Control Station for mission planning and flight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Supports PX4 powered vehicles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Displays vehicle position, speed, waypoints, compass, attitude, battery level</a:t>
            </a:r>
            <a:endParaRPr sz="16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600"/>
              <a:t>Mainly used for v</a:t>
            </a:r>
            <a:r>
              <a:rPr lang="en-US" sz="1600"/>
              <a:t>ehicle setup/configuration for this project</a:t>
            </a:r>
            <a:endParaRPr sz="1600"/>
          </a:p>
        </p:txBody>
      </p:sp>
      <p:pic>
        <p:nvPicPr>
          <p:cNvPr id="180" name="Google Shape;180;g12281785961_0_38"/>
          <p:cNvPicPr preferRelativeResize="0"/>
          <p:nvPr/>
        </p:nvPicPr>
        <p:blipFill rotWithShape="1">
          <a:blip r:embed="rId3">
            <a:alphaModFix/>
          </a:blip>
          <a:srcRect b="30738" l="0" r="0" t="0"/>
          <a:stretch/>
        </p:blipFill>
        <p:spPr>
          <a:xfrm>
            <a:off x="70413" y="2744450"/>
            <a:ext cx="5013725" cy="17222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g12281785961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463" y="2349900"/>
            <a:ext cx="3825475" cy="21167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2816b15ed_0_5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A2A2"/>
              </a:buClr>
              <a:buSzPts val="1800"/>
              <a:buFont typeface="Arial"/>
              <a:buNone/>
            </a:pPr>
            <a:r>
              <a:rPr lang="en-US" sz="2200"/>
              <a:t>Starting Point</a:t>
            </a:r>
            <a:endParaRPr sz="2200"/>
          </a:p>
        </p:txBody>
      </p:sp>
      <p:pic>
        <p:nvPicPr>
          <p:cNvPr id="188" name="Google Shape;188;g122816b15ed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25" y="1311925"/>
            <a:ext cx="4590825" cy="2722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g122816b15ed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6707" y="1311923"/>
            <a:ext cx="3735343" cy="2722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2816b15ed_0_23"/>
          <p:cNvSpPr txBox="1"/>
          <p:nvPr>
            <p:ph idx="1" type="body"/>
          </p:nvPr>
        </p:nvSpPr>
        <p:spPr>
          <a:xfrm>
            <a:off x="224416" y="202610"/>
            <a:ext cx="8324700" cy="3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rPr lang="en-US" sz="2200"/>
              <a:t>Body Redesign</a:t>
            </a:r>
            <a:endParaRPr sz="2200"/>
          </a:p>
        </p:txBody>
      </p:sp>
      <p:sp>
        <p:nvSpPr>
          <p:cNvPr id="196" name="Google Shape;196;g122816b15ed_0_23"/>
          <p:cNvSpPr txBox="1"/>
          <p:nvPr>
            <p:ph idx="2" type="body"/>
          </p:nvPr>
        </p:nvSpPr>
        <p:spPr>
          <a:xfrm>
            <a:off x="224416" y="996154"/>
            <a:ext cx="62580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Redesigning for a more favorable 3D printed body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Fitting the wiring, battery, </a:t>
            </a:r>
            <a:r>
              <a:rPr lang="en-US" sz="1800"/>
              <a:t>flight board, and PDB</a:t>
            </a:r>
            <a:endParaRPr sz="1800"/>
          </a:p>
        </p:txBody>
      </p:sp>
      <p:pic>
        <p:nvPicPr>
          <p:cNvPr id="197" name="Google Shape;197;g122816b15ed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25" y="2256536"/>
            <a:ext cx="3277300" cy="1876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22816b15ed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3854" y="2280200"/>
            <a:ext cx="388427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2015TemplateColors">
      <a:dk1>
        <a:srgbClr val="000000"/>
      </a:dk1>
      <a:lt1>
        <a:srgbClr val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2015-02-27T15:34:19Z</dcterms:created>
  <dc:creator>Trish Galvin</dc:creator>
</cp:coreProperties>
</file>